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6" r:id="rId4"/>
    <p:sldId id="267" r:id="rId5"/>
    <p:sldId id="260" r:id="rId6"/>
    <p:sldId id="261" r:id="rId7"/>
    <p:sldId id="264" r:id="rId8"/>
    <p:sldId id="265" r:id="rId9"/>
    <p:sldId id="256" r:id="rId10"/>
    <p:sldId id="257" r:id="rId11"/>
    <p:sldId id="262" r:id="rId12"/>
    <p:sldId id="263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7F9E-E84A-497F-BDEA-F38DD03A1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7D7C1-AF0C-4A1A-A367-680793A00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4CEF9-74FC-4B97-8824-35B75FDD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E887F-DD29-4CC8-8EB0-93F6C63A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C0D9F-F79C-46F3-9E62-00DE2820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8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59D1-E646-4028-B4B9-D2C1D223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BD891-145E-4273-A8CD-A9E8BF62C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E97D0-B7D7-4450-8621-F96FC913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3F180-3C07-453F-99D7-6B0C6920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FE95F-F323-473D-A129-AE3EB651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61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0301F-8CB2-4C8E-9819-69E8CBFD4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F8E4B-929C-4B12-BB95-C6B99E0EF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FB186-2091-4841-8D8F-F4AA20BF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E0E16-298A-4A11-9A4E-9EDA48A1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316FB-651C-4C3E-AA96-6F85159B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54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0237-76C5-45F1-B76E-3801D7CD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BD42-B5BF-4422-A099-4BE39A3C2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7A29D-594C-4C1A-B986-F01FDAE7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FB00E-FE58-422E-B01D-F2BA5686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D6B3E-BDE7-4796-B0A4-C86399B7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41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B81F-2EEE-4819-A6C2-AA8BD0FB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03DE3-0DE3-4CC9-BFAC-712E8E072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57AB-587A-4911-B02E-C675807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A2628-860A-49BF-9797-0031AA43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9121-FB15-471F-917B-242C0882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0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E69B5-38B0-48D4-8301-F2213A6A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FCBC-22DB-4357-A615-959472D23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60F1E-948C-4CD8-8813-4C5429EF5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ED415-E278-485A-83BB-DE3C5D4D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44BE4-4877-46EB-A5CD-B4DFDCF3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EB017-954E-475D-9095-DC59B81A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73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E71C-A1E9-4442-8EA1-594FD5C3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B7BF1-5D82-4814-9736-618CE0C7C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17F54-BE80-4411-96A6-71C94E276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711D2-F7C8-42AB-8EE0-39D96DB3C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CAAF3-0136-4F29-942C-567FE3DBE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0F9DC-3A0B-4016-805F-D1BF76C4D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EADFD-1472-41B8-83A9-2F190187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D971F-BA2A-40E6-9277-24AE378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0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5014-789B-4C29-9DB7-849BE2D2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52B23-0294-4D57-87AB-A479B4B8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D93BA-8D0E-477D-959F-40819444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AB59D-5A0A-44EE-9B05-7A491B99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316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14892-E65E-41BA-9653-A2BA1DC2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177EB-F351-4EA7-977D-3AC81AE7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4C6AF-0598-4ADF-98F0-26D92D8B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78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03F9-997A-4542-8CE5-4E6C49BB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6315D-CAF2-459B-90D6-5F1D14BA5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190A8-E832-4E4E-A69A-27528877B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CE0EC-0034-4F5E-A727-10E4502E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374D9-8110-460F-BE6D-BB277DE6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45112-548C-4FEF-A24E-79FA5838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96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D3FE-B20E-4B25-9E84-73011958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FCEB8-D8F7-45D9-8BD5-B2A1D5A52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709FE-BDA0-4000-AB74-A934FF060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8D11-4A08-4B2F-A324-34DD2D81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AC313-53B8-4A5E-8375-129328CA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3BF7C-68C5-403E-9A94-D1DE8A00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02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9D249-D860-4A6D-85D3-8E249993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400CB-0429-4BA9-BDC8-DD19C4BF4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77445-8ECC-40D0-BF43-20C624D4A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52918-B6B6-4366-8E94-2E062A6D559D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4606-02F1-4CF2-9913-6FB076F76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A68DD-A754-44E4-99F7-DB6B25ADA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2AD3F-7ADF-4445-9622-A57D26C8A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01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0DB-9308-42B6-8CC6-2F93B072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Case 1 : Domain thickness 25mm and Free Stream at top &amp; bottom plates 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41926-85E1-4279-86B0-13B42B81F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7" t="32023" r="2758" b="12869"/>
          <a:stretch/>
        </p:blipFill>
        <p:spPr>
          <a:xfrm>
            <a:off x="989043" y="1690687"/>
            <a:ext cx="5127083" cy="37863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D7F45-1900-4F41-B9EA-EEA9AF651B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7" t="31156" r="6875" b="11564"/>
          <a:stretch/>
        </p:blipFill>
        <p:spPr>
          <a:xfrm>
            <a:off x="6266970" y="1619784"/>
            <a:ext cx="4696500" cy="390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43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A91F-9CED-43F6-93DB-AC90FA9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Extracted DATA: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D6CFD-6E04-4594-A67B-C104EDAFE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9" t="41244" r="23987" b="37314"/>
          <a:stretch/>
        </p:blipFill>
        <p:spPr>
          <a:xfrm>
            <a:off x="681134" y="1324946"/>
            <a:ext cx="6841767" cy="18847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4C2C6-960A-4809-8D72-19D12C0F7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1" t="38648" r="25306" b="39202"/>
          <a:stretch/>
        </p:blipFill>
        <p:spPr>
          <a:xfrm>
            <a:off x="681134" y="3307702"/>
            <a:ext cx="6204858" cy="1519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2640-F959-4775-A542-80F1D879992E}"/>
              </a:ext>
            </a:extLst>
          </p:cNvPr>
          <p:cNvSpPr txBox="1"/>
          <p:nvPr/>
        </p:nvSpPr>
        <p:spPr>
          <a:xfrm>
            <a:off x="7753739" y="1690688"/>
            <a:ext cx="316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 max </a:t>
            </a:r>
            <a:r>
              <a:rPr lang="en-US" dirty="0">
                <a:sym typeface="Wingdings" panose="05000000000000000000" pitchFamily="2" charset="2"/>
              </a:rPr>
              <a:t> 1.16</a:t>
            </a:r>
          </a:p>
          <a:p>
            <a:r>
              <a:rPr lang="en-US" dirty="0">
                <a:sym typeface="Wingdings" panose="05000000000000000000" pitchFamily="2" charset="2"/>
              </a:rPr>
              <a:t>Cd min  1.14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1DCCF-1AC2-40F4-B644-CE369A3C4EC6}"/>
              </a:ext>
            </a:extLst>
          </p:cNvPr>
          <p:cNvSpPr txBox="1"/>
          <p:nvPr/>
        </p:nvSpPr>
        <p:spPr>
          <a:xfrm>
            <a:off x="7408506" y="3657600"/>
            <a:ext cx="290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 max </a:t>
            </a:r>
            <a:r>
              <a:rPr lang="en-US" dirty="0">
                <a:sym typeface="Wingdings" panose="05000000000000000000" pitchFamily="2" charset="2"/>
              </a:rPr>
              <a:t> 0.22</a:t>
            </a:r>
          </a:p>
          <a:p>
            <a:r>
              <a:rPr lang="en-US" dirty="0">
                <a:sym typeface="Wingdings" panose="05000000000000000000" pitchFamily="2" charset="2"/>
              </a:rPr>
              <a:t>Cl min  -0.22</a:t>
            </a:r>
          </a:p>
          <a:p>
            <a:r>
              <a:rPr lang="en-US" dirty="0">
                <a:sym typeface="Wingdings" panose="05000000000000000000" pitchFamily="2" charset="2"/>
              </a:rPr>
              <a:t>Cl rms 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0.193131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028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E570-7E35-4C0C-B879-53F4C96C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Case 6 : Domain thickness 15mm and Free Stream at top &amp; bottom plates </a:t>
            </a:r>
            <a:endParaRPr lang="en-IN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C97975-7F2C-488E-944B-353A31FC7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3309" r="1793" b="9866"/>
          <a:stretch/>
        </p:blipFill>
        <p:spPr>
          <a:xfrm>
            <a:off x="6093424" y="1856791"/>
            <a:ext cx="3890866" cy="319219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57B97C-00C8-42B4-A832-6AA52C5E9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2" t="42993" r="3802" b="22313"/>
          <a:stretch/>
        </p:blipFill>
        <p:spPr>
          <a:xfrm>
            <a:off x="838200" y="1856791"/>
            <a:ext cx="4851919" cy="2379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2248B-84E3-4C06-96D3-182CAB3E72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9" t="34013" r="4336" b="11293"/>
          <a:stretch/>
        </p:blipFill>
        <p:spPr>
          <a:xfrm>
            <a:off x="1265854" y="4301411"/>
            <a:ext cx="2887291" cy="25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A1DC-1DFD-4022-A033-D0B46E1D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Extracted  DATA: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A5D853-7C4F-4391-86EB-849B7B329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8" t="36848" r="17714" b="30023"/>
          <a:stretch/>
        </p:blipFill>
        <p:spPr>
          <a:xfrm>
            <a:off x="765110" y="1450910"/>
            <a:ext cx="6120882" cy="21840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A6BA9-794D-4B17-88B9-D730BE22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4" t="39320" r="6274" b="28834"/>
          <a:stretch/>
        </p:blipFill>
        <p:spPr>
          <a:xfrm>
            <a:off x="838200" y="3900194"/>
            <a:ext cx="6836227" cy="2184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F13D9-8585-4649-990B-3001209DCED6}"/>
              </a:ext>
            </a:extLst>
          </p:cNvPr>
          <p:cNvSpPr txBox="1"/>
          <p:nvPr/>
        </p:nvSpPr>
        <p:spPr>
          <a:xfrm>
            <a:off x="7674427" y="2024743"/>
            <a:ext cx="263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 max </a:t>
            </a:r>
            <a:r>
              <a:rPr lang="en-US" dirty="0">
                <a:sym typeface="Wingdings" panose="05000000000000000000" pitchFamily="2" charset="2"/>
              </a:rPr>
              <a:t> 1.267</a:t>
            </a:r>
          </a:p>
          <a:p>
            <a:r>
              <a:rPr lang="en-US" dirty="0">
                <a:sym typeface="Wingdings" panose="05000000000000000000" pitchFamily="2" charset="2"/>
              </a:rPr>
              <a:t>Cd min  1.247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D5682-2A9A-4CEE-8EE4-AD2BF586E53F}"/>
              </a:ext>
            </a:extLst>
          </p:cNvPr>
          <p:cNvSpPr txBox="1"/>
          <p:nvPr/>
        </p:nvSpPr>
        <p:spPr>
          <a:xfrm>
            <a:off x="7903029" y="4572000"/>
            <a:ext cx="256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 max </a:t>
            </a:r>
            <a:r>
              <a:rPr lang="en-US" dirty="0">
                <a:sym typeface="Wingdings" panose="05000000000000000000" pitchFamily="2" charset="2"/>
              </a:rPr>
              <a:t> 0.302</a:t>
            </a:r>
          </a:p>
          <a:p>
            <a:r>
              <a:rPr lang="en-US" dirty="0">
                <a:sym typeface="Wingdings" panose="05000000000000000000" pitchFamily="2" charset="2"/>
              </a:rPr>
              <a:t>Cl rms  0.212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08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8634-3C7A-4A52-8DDD-AF0F3E64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A1F72-B04F-48FD-93D0-B661FF48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decrease the domain size we start getting incorrect results as compared to the experimental data that we already have available on the internet.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765A1-B586-4DD3-94B0-82CB5E0AA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94" y="3157439"/>
            <a:ext cx="5406914" cy="28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9C54-B8B9-4FA9-9E57-4CBE937B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Stream Boundary Condition: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B342-3964-4BA0-A9FE-279CC96D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comparing free stream boundary condition from No Shear we can say that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Free stream Cd value is a little lesser than Cd value in no shear boundary condition.</a:t>
            </a:r>
          </a:p>
          <a:p>
            <a:pPr lvl="1"/>
            <a:r>
              <a:rPr lang="en-IN" dirty="0"/>
              <a:t>I think this happens because the free stream velocity boundary condition given at top and bottom helps the fluid to stay laminar at top of cylinder and thus giving it a lesser coefficient of drag.</a:t>
            </a:r>
          </a:p>
        </p:txBody>
      </p:sp>
    </p:spTree>
    <p:extLst>
      <p:ext uri="{BB962C8B-B14F-4D97-AF65-F5344CB8AC3E}">
        <p14:creationId xmlns:p14="http://schemas.microsoft.com/office/powerpoint/2010/main" val="247214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EC0F-C6DA-4B29-A848-9B2C6206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Extracted DATA: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E92069-9702-445A-8F16-4FF15342D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2" t="39098" r="14699" b="35384"/>
          <a:stretch/>
        </p:blipFill>
        <p:spPr>
          <a:xfrm>
            <a:off x="838200" y="2015411"/>
            <a:ext cx="7606004" cy="2006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4B2D2-AE92-45F2-9240-5A32173FF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32517" r="5562" b="38639"/>
          <a:stretch/>
        </p:blipFill>
        <p:spPr>
          <a:xfrm>
            <a:off x="838200" y="4133461"/>
            <a:ext cx="8212494" cy="1978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446B8-AAD4-48ED-A9E0-E573FBFADB68}"/>
              </a:ext>
            </a:extLst>
          </p:cNvPr>
          <p:cNvSpPr txBox="1"/>
          <p:nvPr/>
        </p:nvSpPr>
        <p:spPr>
          <a:xfrm>
            <a:off x="8677469" y="2220686"/>
            <a:ext cx="240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 max </a:t>
            </a:r>
            <a:r>
              <a:rPr lang="en-US" dirty="0">
                <a:sym typeface="Wingdings" panose="05000000000000000000" pitchFamily="2" charset="2"/>
              </a:rPr>
              <a:t> 1.188</a:t>
            </a:r>
          </a:p>
          <a:p>
            <a:r>
              <a:rPr lang="en-US" dirty="0">
                <a:sym typeface="Wingdings" panose="05000000000000000000" pitchFamily="2" charset="2"/>
              </a:rPr>
              <a:t>Cd min  1.168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10978-EAC9-4DFC-989B-4C53499D67E7}"/>
              </a:ext>
            </a:extLst>
          </p:cNvPr>
          <p:cNvSpPr txBox="1"/>
          <p:nvPr/>
        </p:nvSpPr>
        <p:spPr>
          <a:xfrm>
            <a:off x="9227976" y="4627984"/>
            <a:ext cx="2509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 max </a:t>
            </a:r>
            <a:r>
              <a:rPr lang="en-US" dirty="0">
                <a:sym typeface="Wingdings" panose="05000000000000000000" pitchFamily="2" charset="2"/>
              </a:rPr>
              <a:t> 0.296</a:t>
            </a:r>
          </a:p>
          <a:p>
            <a:r>
              <a:rPr lang="en-US" dirty="0">
                <a:sym typeface="Wingdings" panose="05000000000000000000" pitchFamily="2" charset="2"/>
              </a:rPr>
              <a:t>Cl min  -0.296</a:t>
            </a:r>
          </a:p>
          <a:p>
            <a:r>
              <a:rPr lang="en-US" dirty="0">
                <a:sym typeface="Wingdings" panose="05000000000000000000" pitchFamily="2" charset="2"/>
              </a:rPr>
              <a:t>Cl rms  0.298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570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04A6-EAF9-4C73-B5E2-A7C8F813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Case 2 : Domain thickness 25mm and No Shear at top &amp; bottom plates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408863-790C-44DD-97BA-C81AE26B7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9" y="2013769"/>
            <a:ext cx="5308873" cy="15304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A74DB-032B-4DFA-AD74-5133BB69C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9" y="3720931"/>
            <a:ext cx="5321573" cy="1562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AE799-F3D4-4375-8A93-34E09ACFC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61" y="2013769"/>
            <a:ext cx="5315223" cy="16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7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9E65-8F4D-43EA-8ADC-1330A86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Extracted Data: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908EDF-CFA4-4CC0-93EF-03F2C35F0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29450" r="33033" b="29593"/>
          <a:stretch/>
        </p:blipFill>
        <p:spPr>
          <a:xfrm>
            <a:off x="912844" y="2239346"/>
            <a:ext cx="6542315" cy="19735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6EC5C-55E0-41D0-A622-FE0D0D1EF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t="42992" r="29362" b="24899"/>
          <a:stretch/>
        </p:blipFill>
        <p:spPr>
          <a:xfrm>
            <a:off x="838200" y="4030822"/>
            <a:ext cx="6923314" cy="220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5667C8-DC54-4EC5-B53A-9547D3A71F6D}"/>
              </a:ext>
            </a:extLst>
          </p:cNvPr>
          <p:cNvSpPr txBox="1"/>
          <p:nvPr/>
        </p:nvSpPr>
        <p:spPr>
          <a:xfrm>
            <a:off x="7761514" y="2509935"/>
            <a:ext cx="229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 max </a:t>
            </a:r>
            <a:r>
              <a:rPr lang="en-US" dirty="0">
                <a:sym typeface="Wingdings" panose="05000000000000000000" pitchFamily="2" charset="2"/>
              </a:rPr>
              <a:t>1.38</a:t>
            </a:r>
          </a:p>
          <a:p>
            <a:r>
              <a:rPr lang="en-US" dirty="0">
                <a:sym typeface="Wingdings" panose="05000000000000000000" pitchFamily="2" charset="2"/>
              </a:rPr>
              <a:t>Cd min 1.36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5C50E-E6BA-4524-8DA7-73914B3A5C8C}"/>
              </a:ext>
            </a:extLst>
          </p:cNvPr>
          <p:cNvSpPr txBox="1"/>
          <p:nvPr/>
        </p:nvSpPr>
        <p:spPr>
          <a:xfrm>
            <a:off x="8052318" y="4483479"/>
            <a:ext cx="2631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 max </a:t>
            </a:r>
            <a:r>
              <a:rPr lang="en-US" dirty="0">
                <a:sym typeface="Wingdings" panose="05000000000000000000" pitchFamily="2" charset="2"/>
              </a:rPr>
              <a:t>0.301</a:t>
            </a:r>
          </a:p>
          <a:p>
            <a:r>
              <a:rPr lang="en-US" dirty="0">
                <a:sym typeface="Wingdings" panose="05000000000000000000" pitchFamily="2" charset="2"/>
              </a:rPr>
              <a:t>Cl min  -0.301</a:t>
            </a:r>
          </a:p>
          <a:p>
            <a:r>
              <a:rPr lang="en-US" dirty="0">
                <a:sym typeface="Wingdings" panose="05000000000000000000" pitchFamily="2" charset="2"/>
              </a:rPr>
              <a:t>Cl rms  0.229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259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FD03-81FA-4FCE-99F1-6065887C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Case 3: Domain thickness 20mm and Free Stream at top &amp; bottom plates </a:t>
            </a:r>
            <a:endParaRPr lang="en-IN" sz="32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290D05F-C4E1-42C2-A4CE-6CDC6C602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1" t="40171" r="7462" b="21231"/>
          <a:stretch/>
        </p:blipFill>
        <p:spPr>
          <a:xfrm>
            <a:off x="1091254" y="1511508"/>
            <a:ext cx="4508805" cy="221140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3C92BD-F1A3-4942-8137-379225409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382" r="2347" b="9659"/>
          <a:stretch/>
        </p:blipFill>
        <p:spPr>
          <a:xfrm>
            <a:off x="5975265" y="1614195"/>
            <a:ext cx="5003329" cy="3423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BD5E76-3432-4457-B4C9-0AC89CD523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4" t="32925" r="4796" b="12382"/>
          <a:stretch/>
        </p:blipFill>
        <p:spPr>
          <a:xfrm>
            <a:off x="1213406" y="3640226"/>
            <a:ext cx="4419310" cy="32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EE04-6848-43BF-995A-CA12CABB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Extracted DATA: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BF3DB8-12D8-47A5-8C6D-7661B8D43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42101" r="25313" b="27436"/>
          <a:stretch/>
        </p:blipFill>
        <p:spPr>
          <a:xfrm>
            <a:off x="838200" y="1931436"/>
            <a:ext cx="6178420" cy="18210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9C0C9-2009-44E2-ACC8-5430E052E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5" t="34150" r="22704" b="25170"/>
          <a:stretch/>
        </p:blipFill>
        <p:spPr>
          <a:xfrm>
            <a:off x="838199" y="3429000"/>
            <a:ext cx="6271727" cy="2789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861049-1BD8-4774-9D5F-A666DB9855A0}"/>
              </a:ext>
            </a:extLst>
          </p:cNvPr>
          <p:cNvSpPr txBox="1"/>
          <p:nvPr/>
        </p:nvSpPr>
        <p:spPr>
          <a:xfrm>
            <a:off x="7109926" y="2369976"/>
            <a:ext cx="383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 max </a:t>
            </a:r>
            <a:r>
              <a:rPr lang="en-US" dirty="0">
                <a:sym typeface="Wingdings" panose="05000000000000000000" pitchFamily="2" charset="2"/>
              </a:rPr>
              <a:t>1.499 </a:t>
            </a:r>
          </a:p>
          <a:p>
            <a:r>
              <a:rPr lang="en-US" dirty="0">
                <a:sym typeface="Wingdings" panose="05000000000000000000" pitchFamily="2" charset="2"/>
              </a:rPr>
              <a:t>Cd min  1.194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0A4F3-DB15-4ED5-896F-A0423CE07B11}"/>
              </a:ext>
            </a:extLst>
          </p:cNvPr>
          <p:cNvSpPr txBox="1"/>
          <p:nvPr/>
        </p:nvSpPr>
        <p:spPr>
          <a:xfrm>
            <a:off x="7109926" y="4105469"/>
            <a:ext cx="32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 max </a:t>
            </a:r>
            <a:r>
              <a:rPr lang="en-US" dirty="0">
                <a:sym typeface="Wingdings" panose="05000000000000000000" pitchFamily="2" charset="2"/>
              </a:rPr>
              <a:t>0.288	</a:t>
            </a:r>
          </a:p>
          <a:p>
            <a:r>
              <a:rPr lang="en-US" dirty="0">
                <a:sym typeface="Wingdings" panose="05000000000000000000" pitchFamily="2" charset="2"/>
              </a:rPr>
              <a:t>Cl min  -0.288</a:t>
            </a:r>
          </a:p>
          <a:p>
            <a:r>
              <a:rPr lang="en-US" dirty="0">
                <a:sym typeface="Wingdings" panose="05000000000000000000" pitchFamily="2" charset="2"/>
              </a:rPr>
              <a:t>Cl rms  0.171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989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46B8-5F20-4DC9-AD31-08D28E21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Case 4 : Domain thickness 20mm and No Slip at top &amp; bottom plates 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A3ADBB-5BC5-4BFE-9448-5758D5BEE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2"/>
          <a:stretch/>
        </p:blipFill>
        <p:spPr>
          <a:xfrm>
            <a:off x="1082351" y="1771565"/>
            <a:ext cx="4635636" cy="16574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F747AC-9639-4FA5-8AC4-C88564E9FF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5197" r="5220"/>
          <a:stretch/>
        </p:blipFill>
        <p:spPr>
          <a:xfrm>
            <a:off x="1082351" y="3629607"/>
            <a:ext cx="4506686" cy="1589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8658E-789F-47E7-A747-C9484B860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00" y="1809667"/>
            <a:ext cx="5302523" cy="16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3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6D67-A4EC-4440-98DC-336CF828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Extracted DATA: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B04AB-CC32-4CAD-919F-68B718B9F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3" t="32881" r="23987" b="26163"/>
          <a:stretch/>
        </p:blipFill>
        <p:spPr>
          <a:xfrm>
            <a:off x="923730" y="1492897"/>
            <a:ext cx="5467739" cy="22267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0508B-583D-42F9-ADE1-E4AAF1D57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33877" r="29591" b="23673"/>
          <a:stretch/>
        </p:blipFill>
        <p:spPr>
          <a:xfrm>
            <a:off x="923731" y="3581724"/>
            <a:ext cx="6783356" cy="263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8BA94F-2624-4E43-A13D-9FB45A42B17A}"/>
              </a:ext>
            </a:extLst>
          </p:cNvPr>
          <p:cNvSpPr txBox="1"/>
          <p:nvPr/>
        </p:nvSpPr>
        <p:spPr>
          <a:xfrm>
            <a:off x="6979298" y="1690688"/>
            <a:ext cx="308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 max </a:t>
            </a:r>
            <a:r>
              <a:rPr lang="en-US" dirty="0">
                <a:sym typeface="Wingdings" panose="05000000000000000000" pitchFamily="2" charset="2"/>
              </a:rPr>
              <a:t> 1.42</a:t>
            </a:r>
          </a:p>
          <a:p>
            <a:r>
              <a:rPr lang="en-US" dirty="0">
                <a:sym typeface="Wingdings" panose="05000000000000000000" pitchFamily="2" charset="2"/>
              </a:rPr>
              <a:t>Cd min  1.38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E8F6F-3FBD-45E3-94E4-DA27103CCCBA}"/>
              </a:ext>
            </a:extLst>
          </p:cNvPr>
          <p:cNvSpPr txBox="1"/>
          <p:nvPr/>
        </p:nvSpPr>
        <p:spPr>
          <a:xfrm>
            <a:off x="8210939" y="4077478"/>
            <a:ext cx="2771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 max </a:t>
            </a:r>
            <a:r>
              <a:rPr lang="en-US" dirty="0">
                <a:sym typeface="Wingdings" panose="05000000000000000000" pitchFamily="2" charset="2"/>
              </a:rPr>
              <a:t> 0.328</a:t>
            </a:r>
          </a:p>
          <a:p>
            <a:r>
              <a:rPr lang="en-US" dirty="0">
                <a:sym typeface="Wingdings" panose="05000000000000000000" pitchFamily="2" charset="2"/>
              </a:rPr>
              <a:t>Cl min  -0.328</a:t>
            </a:r>
          </a:p>
          <a:p>
            <a:r>
              <a:rPr lang="en-US" dirty="0">
                <a:sym typeface="Wingdings" panose="05000000000000000000" pitchFamily="2" charset="2"/>
              </a:rPr>
              <a:t>Cl rms  0.231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656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07B6-3940-4EE3-87D7-01BF681D6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758335" cy="118608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Case 5 : Domain thickness 15mm and No Shear at top &amp; bottom plates </a:t>
            </a:r>
            <a:endParaRPr lang="en-IN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C619D-6444-4FD6-A89D-359934039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26163"/>
            <a:ext cx="9144000" cy="353163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19C6-85CC-413D-93AE-21A6B5A79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3" t="42041" r="6939" b="21496"/>
          <a:stretch/>
        </p:blipFill>
        <p:spPr>
          <a:xfrm>
            <a:off x="1524000" y="1726163"/>
            <a:ext cx="5411756" cy="2500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AB144-CB05-4436-B2D9-80FCC7097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31838" r="5484" b="11564"/>
          <a:stretch/>
        </p:blipFill>
        <p:spPr>
          <a:xfrm>
            <a:off x="6935756" y="1726163"/>
            <a:ext cx="4254580" cy="3377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3E6B2-44FE-42E6-B2AE-71416F83CD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0" t="28299" r="6709" b="8435"/>
          <a:stretch/>
        </p:blipFill>
        <p:spPr>
          <a:xfrm>
            <a:off x="1524000" y="4226768"/>
            <a:ext cx="3604506" cy="28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10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325</Words>
  <Application>Microsoft Office PowerPoint</Application>
  <PresentationFormat>Widescreen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Case 1 : Domain thickness 25mm and Free Stream at top &amp; bottom plates </vt:lpstr>
      <vt:lpstr>Extracted DATA:</vt:lpstr>
      <vt:lpstr>Case 2 : Domain thickness 25mm and No Shear at top &amp; bottom plates </vt:lpstr>
      <vt:lpstr>Extracted Data:</vt:lpstr>
      <vt:lpstr>Case 3: Domain thickness 20mm and Free Stream at top &amp; bottom plates </vt:lpstr>
      <vt:lpstr>Extracted DATA:</vt:lpstr>
      <vt:lpstr>Case 4 : Domain thickness 20mm and No Slip at top &amp; bottom plates </vt:lpstr>
      <vt:lpstr>Extracted DATA: </vt:lpstr>
      <vt:lpstr>Case 5 : Domain thickness 15mm and No Shear at top &amp; bottom plates </vt:lpstr>
      <vt:lpstr>Extracted DATA:</vt:lpstr>
      <vt:lpstr>Case 6 : Domain thickness 15mm and Free Stream at top &amp; bottom plates </vt:lpstr>
      <vt:lpstr>Extracted  DATA:</vt:lpstr>
      <vt:lpstr>Conclusion: </vt:lpstr>
      <vt:lpstr>Free Stream Boundary Condition: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1 : Domain thickness 15mm and No Shear at top &amp; bottom plates </dc:title>
  <dc:creator> </dc:creator>
  <cp:lastModifiedBy> </cp:lastModifiedBy>
  <cp:revision>19</cp:revision>
  <dcterms:created xsi:type="dcterms:W3CDTF">2021-03-28T08:57:21Z</dcterms:created>
  <dcterms:modified xsi:type="dcterms:W3CDTF">2021-03-30T06:47:44Z</dcterms:modified>
</cp:coreProperties>
</file>